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31"/>
  </p:notesMasterIdLst>
  <p:sldIdLst>
    <p:sldId id="424" r:id="rId2"/>
    <p:sldId id="433" r:id="rId3"/>
    <p:sldId id="451" r:id="rId4"/>
    <p:sldId id="434" r:id="rId5"/>
    <p:sldId id="452" r:id="rId6"/>
    <p:sldId id="421" r:id="rId7"/>
    <p:sldId id="449" r:id="rId8"/>
    <p:sldId id="437" r:id="rId9"/>
    <p:sldId id="438" r:id="rId10"/>
    <p:sldId id="423" r:id="rId11"/>
    <p:sldId id="429" r:id="rId12"/>
    <p:sldId id="426" r:id="rId13"/>
    <p:sldId id="427" r:id="rId14"/>
    <p:sldId id="428" r:id="rId15"/>
    <p:sldId id="430" r:id="rId16"/>
    <p:sldId id="450" r:id="rId17"/>
    <p:sldId id="431" r:id="rId18"/>
    <p:sldId id="432" r:id="rId19"/>
    <p:sldId id="436" r:id="rId20"/>
    <p:sldId id="439" r:id="rId21"/>
    <p:sldId id="346" r:id="rId22"/>
    <p:sldId id="440" r:id="rId23"/>
    <p:sldId id="441" r:id="rId24"/>
    <p:sldId id="442" r:id="rId25"/>
    <p:sldId id="443" r:id="rId26"/>
    <p:sldId id="444" r:id="rId27"/>
    <p:sldId id="446" r:id="rId28"/>
    <p:sldId id="445" r:id="rId29"/>
    <p:sldId id="447" r:id="rId3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4E4E4"/>
    <a:srgbClr val="EC5A87"/>
    <a:srgbClr val="000000"/>
    <a:srgbClr val="CC00CC"/>
    <a:srgbClr val="BBF1A5"/>
    <a:srgbClr val="331472"/>
    <a:srgbClr val="FFFFFF"/>
    <a:srgbClr val="0099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25" autoAdjust="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831790123456794E-2"/>
          <c:y val="5.283760667897789E-2"/>
          <c:w val="0.94168209876543207"/>
          <c:h val="0.6410051608917615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سال 90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9361629638074745"/>
                </c:manualLayout>
              </c:layout>
              <c:showVal val="1"/>
            </c:dLbl>
            <c:dLbl>
              <c:idx val="1"/>
              <c:layout>
                <c:manualLayout>
                  <c:x val="3.0864197530864222E-3"/>
                  <c:y val="0.1038232313925746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10382323139257466"/>
                </c:manualLayout>
              </c:layout>
              <c:showVal val="1"/>
            </c:dLbl>
            <c:dLbl>
              <c:idx val="3"/>
              <c:layout>
                <c:manualLayout>
                  <c:x val="3.0864197530864222E-3"/>
                  <c:y val="0.12065943107785704"/>
                </c:manualLayout>
              </c:layout>
              <c:showVal val="1"/>
            </c:dLbl>
            <c:dLbl>
              <c:idx val="4"/>
              <c:layout>
                <c:manualLayout>
                  <c:x val="7.7160493827160568E-3"/>
                  <c:y val="0.1431076973249002"/>
                </c:manualLayout>
              </c:layout>
              <c:showVal val="1"/>
            </c:dLbl>
            <c:dLbl>
              <c:idx val="6"/>
              <c:layout>
                <c:manualLayout>
                  <c:x val="6.1728395061728418E-3"/>
                  <c:y val="0.12065943107785704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ادیکت</c:v>
                </c:pt>
                <c:pt idx="1">
                  <c:v>قلبی</c:v>
                </c:pt>
                <c:pt idx="2">
                  <c:v>فشارخون و پره اکلامپسی</c:v>
                </c:pt>
                <c:pt idx="3">
                  <c:v>بیماری زمینه ای</c:v>
                </c:pt>
                <c:pt idx="4">
                  <c:v>پرویا</c:v>
                </c:pt>
                <c:pt idx="5">
                  <c:v>دکلمان</c:v>
                </c:pt>
                <c:pt idx="6">
                  <c:v>خونریزی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91</c:v>
                </c:pt>
              </c:strCache>
            </c:strRef>
          </c:tx>
          <c:dLbls>
            <c:dLbl>
              <c:idx val="0"/>
              <c:layout>
                <c:manualLayout>
                  <c:x val="6.1728395061728418E-3"/>
                  <c:y val="0.10382323139257466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431076973249002"/>
                </c:manualLayout>
              </c:layout>
              <c:showVal val="1"/>
            </c:dLbl>
            <c:dLbl>
              <c:idx val="2"/>
              <c:layout>
                <c:manualLayout>
                  <c:x val="4.6296296296296346E-3"/>
                  <c:y val="0.12627149763961776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10382323139257466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0.1066292646734551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ادیکت</c:v>
                </c:pt>
                <c:pt idx="1">
                  <c:v>قلبی</c:v>
                </c:pt>
                <c:pt idx="2">
                  <c:v>فشارخون و پره اکلامپسی</c:v>
                </c:pt>
                <c:pt idx="3">
                  <c:v>بیماری زمینه ای</c:v>
                </c:pt>
                <c:pt idx="4">
                  <c:v>پرویا</c:v>
                </c:pt>
                <c:pt idx="5">
                  <c:v>دکلمان</c:v>
                </c:pt>
                <c:pt idx="6">
                  <c:v>خونریزی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سال 92</c:v>
                </c:pt>
              </c:strCache>
            </c:strRef>
          </c:tx>
          <c:dLbls>
            <c:dLbl>
              <c:idx val="1"/>
              <c:layout>
                <c:manualLayout>
                  <c:x val="7.7160493827160568E-3"/>
                  <c:y val="0.1150473645160962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ادیکت</c:v>
                </c:pt>
                <c:pt idx="1">
                  <c:v>قلبی</c:v>
                </c:pt>
                <c:pt idx="2">
                  <c:v>فشارخون و پره اکلامپسی</c:v>
                </c:pt>
                <c:pt idx="3">
                  <c:v>بیماری زمینه ای</c:v>
                </c:pt>
                <c:pt idx="4">
                  <c:v>پرویا</c:v>
                </c:pt>
                <c:pt idx="5">
                  <c:v>دکلمان</c:v>
                </c:pt>
                <c:pt idx="6">
                  <c:v>خونریزی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Val val="1"/>
        </c:dLbls>
        <c:gapWidth val="75"/>
        <c:shape val="cylinder"/>
        <c:axId val="39004032"/>
        <c:axId val="39056512"/>
        <c:axId val="0"/>
      </c:bar3DChart>
      <c:catAx>
        <c:axId val="390040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9056512"/>
        <c:crosses val="autoZero"/>
        <c:auto val="1"/>
        <c:lblAlgn val="ctr"/>
        <c:lblOffset val="100"/>
      </c:catAx>
      <c:valAx>
        <c:axId val="39056512"/>
        <c:scaling>
          <c:orientation val="minMax"/>
        </c:scaling>
        <c:axPos val="l"/>
        <c:numFmt formatCode="General" sourceLinked="1"/>
        <c:majorTickMark val="none"/>
        <c:tickLblPos val="nextTo"/>
        <c:crossAx val="390040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449303732866726"/>
          <c:y val="4.4873112058828719E-2"/>
          <c:w val="0.43195479989780089"/>
          <c:h val="0.1022171639973999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سال 90</c:v>
                </c:pt>
              </c:strCache>
            </c:strRef>
          </c:tx>
          <c:dLbls>
            <c:dLbl>
              <c:idx val="0"/>
              <c:layout>
                <c:manualLayout>
                  <c:x val="9.2592592592593247E-3"/>
                  <c:y val="0.1851981965381067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5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3.0864197530864317E-3"/>
                  <c:y val="0.1767800966954656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4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بارداری</c:v>
                </c:pt>
                <c:pt idx="1">
                  <c:v>زایمان</c:v>
                </c:pt>
                <c:pt idx="2">
                  <c:v>پس از زایمان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سال91</c:v>
                </c:pt>
              </c:strCache>
            </c:strRef>
          </c:tx>
          <c:dLbls>
            <c:dLbl>
              <c:idx val="0"/>
              <c:layout>
                <c:manualLayout>
                  <c:x val="1.2345679012345755E-2"/>
                  <c:y val="0.1206594310778570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1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4.6296296296296519E-3"/>
                  <c:y val="0.179586129976345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6.1728395061728504E-3"/>
                  <c:y val="0.1459137306057809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2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بارداری</c:v>
                </c:pt>
                <c:pt idx="1">
                  <c:v>زایمان</c:v>
                </c:pt>
                <c:pt idx="2">
                  <c:v>پس از زایمان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سال92</c:v>
                </c:pt>
              </c:strCache>
            </c:strRef>
          </c:tx>
          <c:dLbls>
            <c:dLbl>
              <c:idx val="2"/>
              <c:layout>
                <c:manualLayout>
                  <c:x val="9.259259259259434E-3"/>
                  <c:y val="0.1290775309204982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بارداری</c:v>
                </c:pt>
                <c:pt idx="1">
                  <c:v>زایمان</c:v>
                </c:pt>
                <c:pt idx="2">
                  <c:v>پس از زایمان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shape val="cylinder"/>
        <c:axId val="87272832"/>
        <c:axId val="87307392"/>
        <c:axId val="0"/>
      </c:bar3DChart>
      <c:catAx>
        <c:axId val="87272832"/>
        <c:scaling>
          <c:orientation val="minMax"/>
        </c:scaling>
        <c:axPos val="b"/>
        <c:numFmt formatCode="General" sourceLinked="1"/>
        <c:majorTickMark val="none"/>
        <c:tickLblPos val="nextTo"/>
        <c:crossAx val="87307392"/>
        <c:crosses val="autoZero"/>
        <c:auto val="1"/>
        <c:lblAlgn val="ctr"/>
        <c:lblOffset val="100"/>
      </c:catAx>
      <c:valAx>
        <c:axId val="87307392"/>
        <c:scaling>
          <c:orientation val="minMax"/>
        </c:scaling>
        <c:axPos val="l"/>
        <c:numFmt formatCode="General" sourceLinked="1"/>
        <c:majorTickMark val="none"/>
        <c:tickLblPos val="nextTo"/>
        <c:crossAx val="87272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0968661903373322"/>
          <c:y val="2.464792972851822E-2"/>
          <c:w val="0.37939219403130181"/>
          <c:h val="8.2351675186694381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سال 90</c:v>
                </c:pt>
              </c:strCache>
            </c:strRef>
          </c:tx>
          <c:dLbls>
            <c:dLbl>
              <c:idx val="0"/>
              <c:layout>
                <c:manualLayout>
                  <c:x val="1.3888767376300161E-2"/>
                  <c:y val="-5.8926698898488339E-2"/>
                </c:manualLayout>
              </c:layout>
              <c:showVal val="1"/>
            </c:dLbl>
            <c:dLbl>
              <c:idx val="1"/>
              <c:layout>
                <c:manualLayout>
                  <c:x val="3.0864197530864204E-3"/>
                  <c:y val="0.21325852934691011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زایمان</c:v>
                </c:pt>
                <c:pt idx="1">
                  <c:v>سزارین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سال91</c:v>
                </c:pt>
              </c:strCache>
            </c:strRef>
          </c:tx>
          <c:dLbls>
            <c:dLbl>
              <c:idx val="0"/>
              <c:layout>
                <c:manualLayout>
                  <c:x val="7.7160493827160542E-3"/>
                  <c:y val="0.12907753092049823"/>
                </c:manualLayout>
              </c:layout>
              <c:showVal val="1"/>
            </c:dLbl>
            <c:dLbl>
              <c:idx val="1"/>
              <c:layout>
                <c:manualLayout>
                  <c:x val="1.3888888888888897E-2"/>
                  <c:y val="0.19081026309986696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زایمان</c:v>
                </c:pt>
                <c:pt idx="1">
                  <c:v>سزارین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سال92</c:v>
                </c:pt>
              </c:strCache>
            </c:strRef>
          </c:tx>
          <c:dLbls>
            <c:dLbl>
              <c:idx val="0"/>
              <c:layout>
                <c:manualLayout>
                  <c:x val="9.2592592592592657E-3"/>
                  <c:y val="-4.209049921320597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1.6975308641975315E-2"/>
                  <c:y val="0.11224133123521589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زایمان</c:v>
                </c:pt>
                <c:pt idx="1">
                  <c:v>سزارین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Val val="1"/>
        </c:dLbls>
        <c:gapWidth val="75"/>
        <c:shape val="cylinder"/>
        <c:axId val="87333504"/>
        <c:axId val="87347584"/>
        <c:axId val="0"/>
      </c:bar3DChart>
      <c:catAx>
        <c:axId val="87333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87347584"/>
        <c:crosses val="autoZero"/>
        <c:auto val="1"/>
        <c:lblAlgn val="ctr"/>
        <c:lblOffset val="100"/>
      </c:catAx>
      <c:valAx>
        <c:axId val="873475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733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235794243668261E-2"/>
          <c:y val="3.4696073657832394E-2"/>
          <c:w val="0.40512062079196626"/>
          <c:h val="8.6041077490923157E-2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سال 90</c:v>
                </c:pt>
              </c:strCache>
            </c:strRef>
          </c:tx>
          <c:dLbls>
            <c:dLbl>
              <c:idx val="0"/>
              <c:layout>
                <c:manualLayout>
                  <c:x val="2.1604938271605038E-2"/>
                  <c:y val="0.2048404295042694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26.05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شاخص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91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2407407407407531E-2"/>
                  <c:y val="0.1346895974822590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14.02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شاخص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14.02</c:v>
                </c:pt>
              </c:numCache>
            </c:numRef>
          </c:val>
        </c:ser>
        <c:dLbls>
          <c:showVal val="1"/>
        </c:dLbls>
        <c:gapWidth val="75"/>
        <c:shape val="cylinder"/>
        <c:axId val="87701760"/>
        <c:axId val="87711744"/>
        <c:axId val="0"/>
      </c:bar3DChart>
      <c:catAx>
        <c:axId val="877017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7711744"/>
        <c:crosses val="autoZero"/>
        <c:auto val="1"/>
        <c:lblAlgn val="ctr"/>
        <c:lblOffset val="100"/>
      </c:catAx>
      <c:valAx>
        <c:axId val="87711744"/>
        <c:scaling>
          <c:orientation val="minMax"/>
        </c:scaling>
        <c:axPos val="l"/>
        <c:numFmt formatCode="General" sourceLinked="1"/>
        <c:majorTickMark val="none"/>
        <c:tickLblPos val="nextTo"/>
        <c:crossAx val="87701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557293185574162"/>
          <c:y val="0.88948912960382787"/>
          <c:w val="0.52761944687469664"/>
          <c:h val="9.3674670710890195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1.8518518518518549E-2"/>
                  <c:y val="0.17678009669546538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7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9.2592592592592952E-3"/>
                  <c:y val="0.17678009669546538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>
                        <a:solidFill>
                          <a:schemeClr val="bg1"/>
                        </a:solidFill>
                      </a:rPr>
                      <a:t>7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1.0802469135802498E-2"/>
                  <c:y val="0.1459137306057808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4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2345679012345703E-2"/>
                  <c:y val="7.5762898583770694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chemeClr val="bg1"/>
                        </a:solidFill>
                      </a:rPr>
                      <a:t>1</a:t>
                    </a:r>
                  </a:p>
                </c:rich>
              </c:tx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8 ماهه اول یال 89</c:v>
                </c:pt>
                <c:pt idx="1">
                  <c:v>8 ماهه اول سال90</c:v>
                </c:pt>
                <c:pt idx="2">
                  <c:v>8 ماهه اول سال91</c:v>
                </c:pt>
                <c:pt idx="3">
                  <c:v>8 ماهه اول سال 92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75"/>
        <c:shape val="cylinder"/>
        <c:axId val="87624320"/>
        <c:axId val="87642496"/>
        <c:axId val="0"/>
      </c:bar3DChart>
      <c:catAx>
        <c:axId val="87624320"/>
        <c:scaling>
          <c:orientation val="minMax"/>
        </c:scaling>
        <c:axPos val="b"/>
        <c:majorTickMark val="none"/>
        <c:tickLblPos val="nextTo"/>
        <c:crossAx val="87642496"/>
        <c:crosses val="autoZero"/>
        <c:auto val="1"/>
        <c:lblAlgn val="ctr"/>
        <c:lblOffset val="100"/>
      </c:catAx>
      <c:valAx>
        <c:axId val="87642496"/>
        <c:scaling>
          <c:orientation val="minMax"/>
        </c:scaling>
        <c:axPos val="l"/>
        <c:numFmt formatCode="General" sourceLinked="1"/>
        <c:majorTickMark val="none"/>
        <c:tickLblPos val="nextTo"/>
        <c:crossAx val="87624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6 ماهه دوم سال 90</c:v>
                </c:pt>
              </c:strCache>
            </c:strRef>
          </c:tx>
          <c:dLbls>
            <c:dLbl>
              <c:idx val="0"/>
              <c:layout>
                <c:manualLayout>
                  <c:x val="2.3148148148148147E-2"/>
                  <c:y val="2.244826624704321E-2"/>
                </c:manualLayout>
              </c:layout>
              <c:tx>
                <c:rich>
                  <a:bodyPr/>
                  <a:lstStyle/>
                  <a:p>
                    <a:r>
                      <a:rPr lang="fa-IR" sz="2400" dirty="0" smtClean="0">
                        <a:solidFill>
                          <a:schemeClr val="bg1"/>
                        </a:solidFill>
                      </a:rPr>
                      <a:t>11</a:t>
                    </a:r>
                    <a:endParaRPr lang="en-US" sz="2400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</c:f>
              <c:strCache>
                <c:ptCount val="1"/>
                <c:pt idx="0">
                  <c:v>پیگیری مادران پرخطر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91</c:v>
                </c:pt>
              </c:strCache>
            </c:strRef>
          </c:tx>
          <c:dLbls>
            <c:dLbl>
              <c:idx val="0"/>
              <c:layout>
                <c:manualLayout>
                  <c:x val="3.0864197530864255E-2"/>
                  <c:y val="0.18800422981898654"/>
                </c:manualLayout>
              </c:layout>
              <c:tx>
                <c:rich>
                  <a:bodyPr/>
                  <a:lstStyle/>
                  <a:p>
                    <a:r>
                      <a:rPr lang="fa-IR" sz="2800" b="1" dirty="0" smtClean="0">
                        <a:solidFill>
                          <a:schemeClr val="bg1"/>
                        </a:solidFill>
                      </a:rPr>
                      <a:t>527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پیگیری مادران پرخطر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 ماهه اول سال 92</c:v>
                </c:pt>
              </c:strCache>
            </c:strRef>
          </c:tx>
          <c:dLbls>
            <c:dLbl>
              <c:idx val="0"/>
              <c:layout>
                <c:manualLayout>
                  <c:x val="2.6234567901234612E-2"/>
                  <c:y val="0.15713786372930241"/>
                </c:manualLayout>
              </c:layout>
              <c:tx>
                <c:rich>
                  <a:bodyPr/>
                  <a:lstStyle/>
                  <a:p>
                    <a:r>
                      <a:rPr lang="fa-IR" sz="2800" b="1" dirty="0" smtClean="0">
                        <a:solidFill>
                          <a:schemeClr val="bg1"/>
                        </a:solidFill>
                      </a:rPr>
                      <a:t>461</a:t>
                    </a:r>
                    <a:endParaRPr lang="en-US" sz="2800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پیگیری مادران پرخطر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461</c:v>
                </c:pt>
              </c:numCache>
            </c:numRef>
          </c:val>
        </c:ser>
        <c:dLbls>
          <c:showVal val="1"/>
        </c:dLbls>
        <c:gapWidth val="75"/>
        <c:shape val="cylinder"/>
        <c:axId val="87889024"/>
        <c:axId val="87890560"/>
        <c:axId val="0"/>
      </c:bar3DChart>
      <c:catAx>
        <c:axId val="878890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7890560"/>
        <c:crosses val="autoZero"/>
        <c:auto val="1"/>
        <c:lblAlgn val="ctr"/>
        <c:lblOffset val="100"/>
      </c:catAx>
      <c:valAx>
        <c:axId val="87890560"/>
        <c:scaling>
          <c:orientation val="minMax"/>
        </c:scaling>
        <c:axPos val="l"/>
        <c:numFmt formatCode="General" sourceLinked="1"/>
        <c:majorTickMark val="none"/>
        <c:tickLblPos val="nextTo"/>
        <c:crossAx val="87889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536320112763717"/>
          <c:y val="0.88094663631731773"/>
          <c:w val="0.82365631379410964"/>
          <c:h val="0.10221716399739988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سال 91</c:v>
                </c:pt>
              </c:strCache>
            </c:strRef>
          </c:tx>
          <c:dLbls>
            <c:dLbl>
              <c:idx val="0"/>
              <c:layout>
                <c:manualLayout>
                  <c:x val="1.388888888888893E-2"/>
                  <c:y val="0.16836199685282419"/>
                </c:manualLayout>
              </c:layout>
              <c:showVal val="1"/>
            </c:dLbl>
            <c:dLbl>
              <c:idx val="1"/>
              <c:layout>
                <c:manualLayout>
                  <c:x val="1.388888888888893E-2"/>
                  <c:y val="0.19081026309986696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 منزل</c:v>
                </c:pt>
                <c:pt idx="1">
                  <c:v> بیمارستان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ماهه اول سال 92</c:v>
                </c:pt>
              </c:strCache>
            </c:strRef>
          </c:tx>
          <c:dLbls>
            <c:dLbl>
              <c:idx val="0"/>
              <c:layout>
                <c:manualLayout>
                  <c:x val="2.4691358024691364E-2"/>
                  <c:y val="0.13468959748225903"/>
                </c:manualLayout>
              </c:layout>
              <c:showVal val="1"/>
            </c:dLbl>
            <c:dLbl>
              <c:idx val="1"/>
              <c:layout>
                <c:manualLayout>
                  <c:x val="1.5432098765432129E-2"/>
                  <c:y val="0.1346895974822590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 منزل</c:v>
                </c:pt>
                <c:pt idx="1">
                  <c:v> بیمارستان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16</c:v>
                </c:pt>
              </c:numCache>
            </c:numRef>
          </c:val>
        </c:ser>
        <c:dLbls>
          <c:showVal val="1"/>
        </c:dLbls>
        <c:gapWidth val="75"/>
        <c:shape val="cylinder"/>
        <c:axId val="87985536"/>
        <c:axId val="87991424"/>
        <c:axId val="0"/>
      </c:bar3DChart>
      <c:catAx>
        <c:axId val="87985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87991424"/>
        <c:crosses val="autoZero"/>
        <c:auto val="1"/>
        <c:lblAlgn val="ctr"/>
        <c:lblOffset val="100"/>
      </c:catAx>
      <c:valAx>
        <c:axId val="87991424"/>
        <c:scaling>
          <c:orientation val="minMax"/>
        </c:scaling>
        <c:axPos val="l"/>
        <c:numFmt formatCode="General" sourceLinked="1"/>
        <c:majorTickMark val="none"/>
        <c:tickLblPos val="nextTo"/>
        <c:crossAx val="87985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4647917274229607"/>
          <c:y val="9.7160944800400596E-3"/>
          <c:w val="0.45197761738116082"/>
          <c:h val="8.9861588240847223E-2"/>
        </c:manualLayout>
      </c:layout>
      <c:txPr>
        <a:bodyPr/>
        <a:lstStyle/>
        <a:p>
          <a:pPr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سال 90</c:v>
                </c:pt>
              </c:strCache>
            </c:strRef>
          </c:tx>
          <c:dLbls>
            <c:dLbl>
              <c:idx val="0"/>
              <c:layout>
                <c:manualLayout>
                  <c:x val="2.1604938271605052E-2"/>
                  <c:y val="0.20484042950426951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26.05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شاخص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سال 91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2407407407407558E-2"/>
                  <c:y val="0.1346895974822590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bg1"/>
                        </a:solidFill>
                      </a:rPr>
                      <a:t>14.02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Sheet1!$A$2</c:f>
              <c:strCache>
                <c:ptCount val="1"/>
                <c:pt idx="0">
                  <c:v>شاخص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14.02</c:v>
                </c:pt>
              </c:numCache>
            </c:numRef>
          </c:val>
        </c:ser>
        <c:dLbls>
          <c:showVal val="1"/>
        </c:dLbls>
        <c:gapWidth val="75"/>
        <c:shape val="cylinder"/>
        <c:axId val="97103872"/>
        <c:axId val="97105408"/>
        <c:axId val="0"/>
      </c:bar3DChart>
      <c:catAx>
        <c:axId val="971038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7105408"/>
        <c:crosses val="autoZero"/>
        <c:auto val="1"/>
        <c:lblAlgn val="ctr"/>
        <c:lblOffset val="100"/>
      </c:catAx>
      <c:valAx>
        <c:axId val="97105408"/>
        <c:scaling>
          <c:orientation val="minMax"/>
        </c:scaling>
        <c:axPos val="l"/>
        <c:numFmt formatCode="General" sourceLinked="1"/>
        <c:majorTickMark val="none"/>
        <c:tickLblPos val="nextTo"/>
        <c:crossAx val="97103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55729318557419"/>
          <c:y val="0.88948912960382787"/>
          <c:w val="0.52761944687469664"/>
          <c:h val="9.3674670710890265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2B0094-0F4D-43E3-BFD8-F72C30BE6E47}" type="datetimeFigureOut">
              <a:rPr lang="en-US"/>
              <a:pPr>
                <a:defRPr/>
              </a:pPr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71AF90-C26C-4A70-934B-98667C9C5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02A4EE-1E8B-4719-970A-4C763160437E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5726A3-2B49-4919-86D0-70FDF47DA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AFAC-AC88-4744-AC8F-6D31D943D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A22C-4AAA-49D1-A1D8-81E24BF9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2F67-8ABA-41F0-9041-4C927A354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AC823-AB18-45C5-8138-919CBB2DB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3061A3-347B-4BF6-B27D-1B4F7502A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1E93BB-7EEF-483E-995B-21E370DF0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1C437-9F2E-4E69-AC49-CD7ECEED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0AC37-3A11-41A4-B42F-F9D888D5A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DAB413-C46C-40DF-835E-1994240E8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BA5BB45-659F-4DCC-A446-783787810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A556001-7E36-46B1-831B-D5A3AFAB6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1" r:id="rId1"/>
    <p:sldLayoutId id="2147485147" r:id="rId2"/>
    <p:sldLayoutId id="2147485152" r:id="rId3"/>
    <p:sldLayoutId id="2147485153" r:id="rId4"/>
    <p:sldLayoutId id="2147485154" r:id="rId5"/>
    <p:sldLayoutId id="2147485155" r:id="rId6"/>
    <p:sldLayoutId id="2147485148" r:id="rId7"/>
    <p:sldLayoutId id="2147485156" r:id="rId8"/>
    <p:sldLayoutId id="2147485157" r:id="rId9"/>
    <p:sldLayoutId id="2147485149" r:id="rId10"/>
    <p:sldLayoutId id="2147485150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430338"/>
          <a:ext cx="8331200" cy="4627562"/>
        </p:xfrm>
        <a:graphic>
          <a:graphicData uri="http://schemas.openxmlformats.org/presentationml/2006/ole">
            <p:oleObj spid="_x0000_s14338" name="Worksheet" r:id="rId3" imgW="8327858" imgH="4627265" progId="Excel.Sheet.8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dirty="0" smtClean="0"/>
              <a:t>شاخص کشوری </a:t>
            </a:r>
            <a:r>
              <a:rPr lang="fa-IR" smtClean="0"/>
              <a:t>مرگ مادری </a:t>
            </a:r>
            <a:r>
              <a:rPr lang="fa-IR" dirty="0" smtClean="0"/>
              <a:t>در 4 سال اخیر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a-IR" sz="3200" dirty="0" smtClean="0">
                <a:solidFill>
                  <a:srgbClr val="FF0000"/>
                </a:solidFill>
                <a:cs typeface="2  Titr" pitchFamily="2" charset="-78"/>
              </a:rPr>
              <a:t>بررسی مقایسه ای سزارین و زایمان طبیعی به تفکیک  مراکز دولتی و خصوصی و تامین اجتماعی در سال 1390</a:t>
            </a:r>
            <a:endParaRPr lang="en-US" sz="3200" dirty="0">
              <a:solidFill>
                <a:srgbClr val="FF0000"/>
              </a:solidFill>
              <a:cs typeface="2  Titr" pitchFamily="2" charset="-78"/>
            </a:endParaRP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800" y="1362075"/>
          <a:ext cx="9245600" cy="5546725"/>
        </p:xfrm>
        <a:graphic>
          <a:graphicData uri="http://schemas.openxmlformats.org/presentationml/2006/ole">
            <p:oleObj spid="_x0000_s15363" r:id="rId3" imgW="9242337" imgH="55478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712968" cy="11853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sz="3200" b="0" dirty="0" smtClean="0">
                <a:solidFill>
                  <a:srgbClr val="FF0000"/>
                </a:solidFill>
                <a:cs typeface="2  Titr" pitchFamily="2" charset="-78"/>
              </a:rPr>
              <a:t>بررسی مقایسه ای سزارین و زایمان طبیعی به تفکیک مراکز دولتی و خصوصی و تامین اجتماعی در سال 1391</a:t>
            </a:r>
            <a:endParaRPr lang="en-US" sz="3200" b="0" dirty="0">
              <a:solidFill>
                <a:srgbClr val="FF0000"/>
              </a:solidFill>
              <a:cs typeface="2  Titr" pitchFamily="2" charset="-78"/>
            </a:endParaRPr>
          </a:p>
        </p:txBody>
      </p:sp>
      <p:graphicFrame>
        <p:nvGraphicFramePr>
          <p:cNvPr id="16387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800" y="1362075"/>
          <a:ext cx="9245600" cy="5546725"/>
        </p:xfrm>
        <a:graphic>
          <a:graphicData uri="http://schemas.openxmlformats.org/presentationml/2006/ole">
            <p:oleObj spid="_x0000_s16387" r:id="rId3" imgW="9242337" imgH="554784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4013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sz="3200" b="0" dirty="0" smtClean="0">
                <a:solidFill>
                  <a:srgbClr val="FF0000"/>
                </a:solidFill>
                <a:cs typeface="2  Titr" pitchFamily="2" charset="-78"/>
              </a:rPr>
              <a:t>بررسی مقایسه ای سزارین و زایمان طبیعی به تفکیک مراکز دولتی و خصوصی و تامین اجتماعی در 5ماه اول سال 1392</a:t>
            </a:r>
            <a:endParaRPr lang="en-US" sz="3200" b="0" dirty="0">
              <a:solidFill>
                <a:srgbClr val="FF0000"/>
              </a:solidFill>
              <a:cs typeface="2  Titr" pitchFamily="2" charset="-78"/>
            </a:endParaRP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800" y="1433513"/>
          <a:ext cx="9245600" cy="5475287"/>
        </p:xfrm>
        <a:graphic>
          <a:graphicData uri="http://schemas.openxmlformats.org/presentationml/2006/ole">
            <p:oleObj spid="_x0000_s17411" r:id="rId3" imgW="9242337" imgH="54746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8972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a-IR" sz="3600" dirty="0" smtClean="0">
                <a:solidFill>
                  <a:srgbClr val="FF0000"/>
                </a:solidFill>
                <a:cs typeface="2  Titr" pitchFamily="2" charset="-78"/>
              </a:rPr>
              <a:t>بررسی مقایسه ای شاخص سزارین در 3سال اخیر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800" y="1290638"/>
          <a:ext cx="9245600" cy="5618162"/>
        </p:xfrm>
        <a:graphic>
          <a:graphicData uri="http://schemas.openxmlformats.org/presentationml/2006/ole">
            <p:oleObj spid="_x0000_s18435" r:id="rId3" imgW="9242337" imgH="561490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r>
              <a:rPr lang="fa-IR" dirty="0" smtClean="0"/>
              <a:t>سطح بندی مراکز</a:t>
            </a:r>
            <a:endParaRPr lang="en-US" dirty="0" smtClean="0"/>
          </a:p>
          <a:p>
            <a:r>
              <a:rPr lang="fa-IR" dirty="0" smtClean="0"/>
              <a:t>تنظیم شیوه نامه استاد معین</a:t>
            </a:r>
          </a:p>
          <a:p>
            <a:r>
              <a:rPr lang="fa-IR" dirty="0" smtClean="0"/>
              <a:t>اجرای طرح استاد معین در سطح استان از فروردین سالجاری</a:t>
            </a:r>
          </a:p>
          <a:p>
            <a:r>
              <a:rPr lang="fa-IR" dirty="0" smtClean="0"/>
              <a:t>تنظیم شیوه نامه پیگیری و حمایت از مادران پرخطر و بی بضاعت</a:t>
            </a:r>
          </a:p>
          <a:p>
            <a:r>
              <a:rPr lang="fa-IR" dirty="0" smtClean="0"/>
              <a:t>اجرای طرح حمایت و پیگیری از مادران پرخطر و بی بضاعت</a:t>
            </a:r>
          </a:p>
          <a:p>
            <a:r>
              <a:rPr lang="fa-IR" dirty="0" smtClean="0"/>
              <a:t>اجرای </a:t>
            </a:r>
            <a:r>
              <a:rPr lang="en-US" dirty="0" smtClean="0"/>
              <a:t>Home visit</a:t>
            </a:r>
            <a:r>
              <a:rPr lang="fa-IR" dirty="0" smtClean="0"/>
              <a:t> جهت مادران پرخطر از سال 92</a:t>
            </a:r>
          </a:p>
          <a:p>
            <a:r>
              <a:rPr lang="fa-IR" dirty="0" smtClean="0"/>
              <a:t>شناسائی مادران پرخطر در کلیه مراکز خصوصی، دولتی و تامین اجتماعی</a:t>
            </a:r>
          </a:p>
          <a:p>
            <a:r>
              <a:rPr lang="fa-IR" dirty="0" smtClean="0"/>
              <a:t>تشکیل گروههای حامی مادر در مراکز(دانشگاهی، بهداشتی، درمانی)</a:t>
            </a:r>
          </a:p>
          <a:p>
            <a:r>
              <a:rPr lang="fa-IR" dirty="0" smtClean="0"/>
              <a:t>در نظر گرفتن رابط مادر پرخطر در کلیه مراکز(خصوصی، دولتی، تامین اجتماعی) و گزارش مورد به مورد مادران پرخطر به کارشناس امور مادران دانشگاه</a:t>
            </a:r>
          </a:p>
          <a:p>
            <a:endParaRPr lang="en-US" dirty="0"/>
          </a:p>
        </p:txBody>
      </p:sp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اقدامات انجام شده در راستای کاهش مرگ مادری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در طی دوره زمانی </a:t>
            </a:r>
            <a:r>
              <a:rPr lang="fa-IR" sz="3600" dirty="0" smtClean="0">
                <a:solidFill>
                  <a:srgbClr val="C00000"/>
                </a:solidFill>
              </a:rPr>
              <a:t>دو ساله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191000"/>
          </a:xfrm>
        </p:spPr>
        <p:txBody>
          <a:bodyPr/>
          <a:lstStyle/>
          <a:p>
            <a:r>
              <a:rPr lang="fa-IR" dirty="0" smtClean="0"/>
              <a:t>اخذ گزارش</a:t>
            </a:r>
            <a:r>
              <a:rPr lang="en-US" dirty="0" smtClean="0"/>
              <a:t> </a:t>
            </a:r>
            <a:r>
              <a:rPr lang="fa-IR" dirty="0" smtClean="0"/>
              <a:t>لحظه به لحظه و روز به روز مادران پرخطر در هرساعت از شبانه روز و در هر نقطه از استان</a:t>
            </a:r>
          </a:p>
          <a:p>
            <a:r>
              <a:rPr lang="fa-IR" dirty="0" smtClean="0"/>
              <a:t>پیگیری و گزارشگیری اعزام و ارجاع موفق و ناموفق نوزادان و مادران از مراکز و ستاد هدایت جهت برنامه ریزی و رفع نواقص</a:t>
            </a:r>
          </a:p>
          <a:p>
            <a:r>
              <a:rPr lang="fa-IR" dirty="0" smtClean="0"/>
              <a:t>انجام مداخله در صورت عدم پذیرش مادران پرخطر با هر علتی در مراکز سطح استان</a:t>
            </a:r>
          </a:p>
          <a:p>
            <a:r>
              <a:rPr lang="fa-IR" dirty="0" smtClean="0"/>
              <a:t>بازدیدهای خارج از تایم اداری از مادران پرخطر بستری در مراکز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defRPr/>
            </a:pPr>
            <a:r>
              <a:rPr lang="fa-IR" sz="3600" dirty="0" smtClean="0">
                <a:solidFill>
                  <a:srgbClr val="C00000"/>
                </a:solidFill>
              </a:rPr>
              <a:t>اقدامات انجام شده در راستای کاهش مرگ مادری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fa-IR" sz="3600" dirty="0" smtClean="0">
                <a:solidFill>
                  <a:srgbClr val="C00000"/>
                </a:solidFill>
              </a:rPr>
              <a:t>در طی دوره زمانی دو ساله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r>
              <a:rPr lang="fa-IR" dirty="0" smtClean="0"/>
              <a:t>برگزاری همایشها و برنامه های آموزشی جهت ارتقاء علمی گروه هدف در راستای کاهش مرگ مادری(از اسفند سال 90 تا کنون برگزاری 4 همایش مرگ مادری با هدف بررسی مرگهای داخل استانی، تشکیل 2سمینار اعتیاد در بارداری در سال 91 بمنظور کاهش مرگ مادران ادیکت، سمینار آموزش پروتکلهای کتاب دوستدار مادر و ارائه خدمات مامائی، 2سمینار آگاهی از مسائل حقوقی و قانونی، 2 سمینار بحران در بارداری، 1 سمینار اورژانسهای مامائی، 1 کارگاه 2 روزه  بررسی علل ریشه ای عوامل خطر در مرگ مادری، برگزاری سمینار زایمان فیزیولوژیک جهت گروه هدف)</a:t>
            </a:r>
          </a:p>
          <a:p>
            <a:r>
              <a:rPr lang="fa-IR" dirty="0" smtClean="0"/>
              <a:t>برگزاری دوره ای برنامه های رادیوئی در سطح استان جهت آگاه سازی مادران و خانواده ها در خصوص نکات هشدار و خطر در بارداری و زایمان و پس از زایمان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2400" y="304800"/>
            <a:ext cx="8686800" cy="8683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 rtl="1" eaLnBrk="0" hangingPunct="0">
              <a:defRPr/>
            </a:pPr>
            <a:r>
              <a:rPr lang="fa-IR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اقدامات انجام شده در راستای کاهش مرگ مادری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a-IR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در طی دوره زمانی دو ساله</a:t>
            </a:r>
            <a:endParaRPr lang="en-US" sz="36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224462"/>
          </a:xfrm>
        </p:spPr>
        <p:txBody>
          <a:bodyPr/>
          <a:lstStyle/>
          <a:p>
            <a:r>
              <a:rPr lang="fa-IR" dirty="0" smtClean="0"/>
              <a:t>ترویج زایمان بدون درد داروئی و غیر داروئی وزایمان فیزیولوژیک در مراکز درمانی در راستای کاهش شاخص سزارین با توجه به آمارهای ارائه شده و تعداد مرگ مادری در مادرانی که سزارین شده بودند</a:t>
            </a:r>
          </a:p>
          <a:p>
            <a:r>
              <a:rPr lang="fa-IR" dirty="0" smtClean="0"/>
              <a:t>تجهیز نمودن مراکز درمانی به تستهای تشخیصی درمانی در راستای کاهش مرگ مادری</a:t>
            </a:r>
            <a:endParaRPr lang="en-US" dirty="0" smtClean="0"/>
          </a:p>
          <a:p>
            <a:r>
              <a:rPr lang="fa-IR" dirty="0" smtClean="0"/>
              <a:t>برگزاری جلسه با امور اتباع خارجی در خصوص مادران افاغنه، </a:t>
            </a:r>
          </a:p>
          <a:p>
            <a:r>
              <a:rPr lang="fa-IR" dirty="0" smtClean="0"/>
              <a:t>برگزاری جلسات با امور زندانها، سازمانهای بهزیستی و کمیته امداد و سایر سازمانهای بیمه گر و دیگرسازمانها در خصوص مادران بی بضاعت و بی سرپرست و بدسرپرست و خیابانی</a:t>
            </a:r>
          </a:p>
          <a:p>
            <a:r>
              <a:rPr lang="fa-IR" dirty="0" smtClean="0"/>
              <a:t>برگزاری جلسات در راستای کاهش سزارین</a:t>
            </a:r>
          </a:p>
        </p:txBody>
      </p:sp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defRPr/>
            </a:pPr>
            <a:r>
              <a:rPr lang="fa-IR" sz="3600" dirty="0" smtClean="0">
                <a:solidFill>
                  <a:srgbClr val="C00000"/>
                </a:solidFill>
              </a:rPr>
              <a:t>اقدامات انجام شده در راستای کاهش مرگ مادری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fa-IR" sz="3600" dirty="0" smtClean="0">
                <a:solidFill>
                  <a:srgbClr val="C00000"/>
                </a:solidFill>
              </a:rPr>
              <a:t>در طی دوره زمانی دو ساله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r>
              <a:rPr lang="fa-IR" dirty="0" smtClean="0"/>
              <a:t>بررسی پرونده های مادران پرخطر و مرگ مادری در کمیته های دانشگاهی مرگ و میرمادری </a:t>
            </a:r>
            <a:endParaRPr lang="en-US" dirty="0" smtClean="0"/>
          </a:p>
          <a:p>
            <a:r>
              <a:rPr lang="fa-IR" dirty="0" smtClean="0"/>
              <a:t>شناسائی مادران ادیکت و معرفی به مراکز مشاوره ترک اعتیاد</a:t>
            </a:r>
          </a:p>
          <a:p>
            <a:r>
              <a:rPr lang="fa-IR" dirty="0" smtClean="0"/>
              <a:t>معرفی مراکز ترک اعتیاد در سطح استان به کلیه مراکز درمانی و بهداشتی و خصوصی</a:t>
            </a:r>
          </a:p>
          <a:p>
            <a:r>
              <a:rPr lang="fa-IR" dirty="0" smtClean="0"/>
              <a:t>در نظر گرفتن روانپزشک در برنامه استاد معین جهت انجام مشاره روانپزشکی جهت مادران ادیکت</a:t>
            </a:r>
          </a:p>
          <a:p>
            <a:r>
              <a:rPr lang="fa-IR" dirty="0" smtClean="0"/>
              <a:t>تهیه فلوچارت پیگیری مادران پرخطر و به تائید وزارت و ارسال به کلیه مراکز تحت پوشش</a:t>
            </a:r>
          </a:p>
          <a:p>
            <a:r>
              <a:rPr lang="fa-IR" dirty="0" smtClean="0"/>
              <a:t>تهیه پوسترهای شایعترین علل مرگ استانی (فشارخون، خونریزیهای سه ماهه اول و دوم و سوم، پوستر ترانسفیوژن خون، پره اکلامپسی) با تائید وزارت و ارسال به کلیه مراکز تحت پوشش</a:t>
            </a:r>
          </a:p>
        </p:txBody>
      </p:sp>
      <p:sp>
        <p:nvSpPr>
          <p:cNvPr id="6" name="Title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defRPr/>
            </a:pPr>
            <a:r>
              <a:rPr lang="fa-IR" sz="3200" dirty="0" smtClean="0">
                <a:solidFill>
                  <a:srgbClr val="C00000"/>
                </a:solidFill>
              </a:rPr>
              <a:t>اقدامات انجام شده در راستای کاهش مرگ مادری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fa-IR" sz="3200" dirty="0" smtClean="0">
                <a:solidFill>
                  <a:srgbClr val="C00000"/>
                </a:solidFill>
              </a:rPr>
              <a:t>در طی دوره زمانی دو ساله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/>
              <a:t>بررسی وضعیت استان البرز 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00600"/>
          </a:xfrm>
        </p:spPr>
        <p:txBody>
          <a:bodyPr/>
          <a:lstStyle/>
          <a:p>
            <a:r>
              <a:rPr lang="fa-IR" dirty="0" smtClean="0"/>
              <a:t>تهیه پوستر تریاژ در مامائی با تائید وزارت و ارسال به کلیه مراکز</a:t>
            </a:r>
          </a:p>
          <a:p>
            <a:r>
              <a:rPr lang="fa-IR" dirty="0" smtClean="0"/>
              <a:t>تهیه فرم گزارش و پیگیری مادران پرخطر و ارسال به کلیه مراکز جهت شناسائی و گزارش دهی مادران پرخطر</a:t>
            </a:r>
          </a:p>
          <a:p>
            <a:r>
              <a:rPr lang="fa-IR" dirty="0" smtClean="0"/>
              <a:t>تامین نیروی تخصصی قلب و عروق در بیمارستان کمالی(ریفرال)</a:t>
            </a:r>
          </a:p>
          <a:p>
            <a:r>
              <a:rPr lang="fa-IR" dirty="0" smtClean="0"/>
              <a:t>تامین نیروی تخصصی زنان در بیمارستانهای الزهرا(س)اشتهارد و امام حسن مجتبی(ع) نظرآباد</a:t>
            </a:r>
          </a:p>
          <a:p>
            <a:r>
              <a:rPr lang="fa-IR" dirty="0" smtClean="0"/>
              <a:t>راه اندازی کلاسهای آموزشی زایمان فیزیولوژیک در کلیه بیمارستانهای تحت پوشش جهت آموزش به مادران و خانواده های آنان </a:t>
            </a:r>
            <a:endParaRPr lang="en-US" dirty="0"/>
          </a:p>
        </p:txBody>
      </p:sp>
      <p:sp>
        <p:nvSpPr>
          <p:cNvPr id="6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defRPr/>
            </a:pPr>
            <a:r>
              <a:rPr lang="fa-IR" sz="3600" dirty="0" smtClean="0">
                <a:solidFill>
                  <a:srgbClr val="C00000"/>
                </a:solidFill>
              </a:rPr>
              <a:t>اقدامات انجام شده در راستای کاهش مرگ مادری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fa-IR" sz="3600" dirty="0" smtClean="0">
                <a:solidFill>
                  <a:srgbClr val="C00000"/>
                </a:solidFill>
              </a:rPr>
              <a:t>در طی دوره زمانی دو ساله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Negar 03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28600" y="450418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از آنجائیکه زنان و بخصوص مادران نقشی بسیار کلیدي در خانواده و تربیت فرزندان داشته و سلامت آنان تاثیر</a:t>
            </a:r>
            <a:r>
              <a:rPr lang="en-US" sz="24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بسزائی در سلامت خانواده و فرزندان دارد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.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باید سعی کنیم هیچ مادر بارداري فوت نکند زیرا این حادثه از</a:t>
            </a:r>
            <a:r>
              <a:rPr lang="en-US" sz="24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تلخ ترین و ناعادلانه ترین حوادث در نظام سلامت یک کشور است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B Nazanin" pitchFamily="2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این نیروي مولد یک سوم نیروي رسمی کار در دنیا را تشکیل می دهند و تأمین و حفظ سلامت و کاهش مرگ</a:t>
            </a:r>
            <a:r>
              <a:rPr lang="en-US" sz="24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و میر آنان نوعی سرمایه گذاري در جامعه محسوب می شود لذا با مرگ زنان یا از کار افتادگی آنان جامعه</a:t>
            </a:r>
            <a:r>
              <a:rPr lang="en-US" sz="24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نیروهاي مولد و کار آمدي را از دست می دهد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مرگ و میر مادران جزو مرگ و میر هاي غیر قابل قبول محسوب می شود ، چرا که بسیاري از علل مرگ و میر</a:t>
            </a:r>
            <a:r>
              <a:rPr lang="en-US" sz="24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قابل پیشگیري هستند و در جهان امروز امکانات لازم براي جلوگیري از آنها و داشتن یک حاملگی و زایمان بی</a:t>
            </a:r>
            <a:r>
              <a:rPr lang="en-US" sz="2800" dirty="0" smtClean="0"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خطر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وجود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دارد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Nazanin" pitchFamily="2" charset="-78"/>
              </a:rPr>
              <a:t>.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28600" y="152400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براي اندازه گیري مرگ مادر از شاخصی به نام نسبت مرگ مادران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Maternal Mortality Ratio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یا به اختصار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MMR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استفاده می شود که این شاخص تعداد مرگ مادران در اثر عوارض بارداري و زایمان به ازاء هر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100000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تولد زنده را نشان می دهد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.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شاخص نسبت مرگ ومیر مادران نشان دهندة وضعیت کلی سلامت زنان</a:t>
            </a:r>
            <a:r>
              <a:rPr lang="en-US" sz="28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در جامعه است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MMR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از مهمترین شاخص هایی است که نشان دهنده توسعه کشورها است</a:t>
            </a:r>
            <a:r>
              <a:rPr lang="fa-IR" sz="3200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علت انتخاب این شاخص بعنوان نمایه توسعه، تاثیر عوامل مختلف اجتماعی و اقتصادي در کاهش یا افزایش آن است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.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بی تردید این شاخص تابع</a:t>
            </a:r>
            <a:r>
              <a:rPr lang="en-US" sz="28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وضعیت سواد زنان ، شبکه راههاي روستایی ، دسترسی به فوریت هاي مامایی و زایمان ، هزینه خدمات درمانی ،</a:t>
            </a:r>
            <a:r>
              <a:rPr lang="en-US" sz="3200" dirty="0" smtClean="0"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وجود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شبکه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هاي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ارتباطی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مخابراتی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،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درآمد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خانواده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و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Nazanin" pitchFamily="2" charset="-78"/>
              </a:rPr>
              <a:t>...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می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باشد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B Nazanin" pitchFamily="2" charset="-78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rPr>
              <a:t>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2400" y="360521"/>
            <a:ext cx="8610600" cy="611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بر اساس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گزارش سازمان جهانی بهداشت در سال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2010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حدود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287000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مرگ مادر در دنیا رخ داده است که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47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درصد نسبت به سال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1990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کاهش داشته است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.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و متاسفانه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85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درصد این مرگها در افریقاي ساب ساهارا و</a:t>
            </a:r>
            <a:r>
              <a:rPr lang="en-US" sz="32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آسیاي جنوبی رخ داده است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طبق این گزارش نسبت مرگ مادر یا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MMR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در مناطق در حال توسعه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240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و در مناطق توسعه یافته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16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باشد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(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حدود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15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برابربیشتر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)</a:t>
            </a:r>
            <a:r>
              <a:rPr lang="en-US" sz="3200" dirty="0" smtClean="0"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همچنین نسبت مرگ مادر در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40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کشور در سال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2010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بیشتر از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300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بوده است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و خوشبختانه حدود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10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کشور قبل از سال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2015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به هدف پنجم توسعه هزاره رسیده اند از جمله ایران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80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درصد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کاهش،توانسته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است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نسبت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مرگ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مادر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یا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B Nazanin" pitchFamily="2" charset="-78"/>
              </a:rPr>
              <a:t> MMR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خود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را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19/5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برساند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.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919499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***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با عنایت به اهداف توسعه هزاره، پنجمین هدف توسعه هزاره </a:t>
            </a:r>
            <a:r>
              <a:rPr kumimoji="0" lang="ar-SA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ارتقاي سلا مت مادران</a:t>
            </a:r>
            <a:r>
              <a:rPr kumimoji="0" lang="ar-SA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می باشد. که بایستی شاخص مرگ و میر مادری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تا پایان سال 2015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كاهشی به ميزان 3/4وضعيت موجود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برسد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***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معیار جهت سنجش شاخص ارزشيابي کاهش مرگ مادران:(1990تا2015)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نسبت مرگ ومير مادران.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Yagut"/>
              <a:ea typeface="Calibri" pitchFamily="34" charset="0"/>
              <a:cs typeface="B Nazanin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نسبت زايمانهايي که توسط کارکنان آموزش ديده بخش سلامت انجام ميشود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81000" y="436603"/>
            <a:ext cx="8382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در جدول</a:t>
            </a:r>
            <a:r>
              <a:rPr kumimoji="0" lang="fa-I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زیر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با بررسی وضعیت 2 ساله استان البرز  بر اساس آمار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SDH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و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آمار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ثبت احوال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متوجه تغییرات در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شاخص</a:t>
            </a:r>
            <a:r>
              <a:rPr lang="fa-IR" sz="3200" b="1" dirty="0" smtClean="0">
                <a:solidFill>
                  <a:srgbClr val="C00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مرگ و میر مادری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Yagut"/>
                <a:ea typeface="Calibri" pitchFamily="34" charset="0"/>
                <a:cs typeface="B Nazanin" pitchFamily="2" charset="-78"/>
              </a:rPr>
              <a:t> در سطح استان نیز خواهیم بود.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381000" y="2133600"/>
          <a:ext cx="8229600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430338"/>
          <a:ext cx="8331200" cy="4627562"/>
        </p:xfrm>
        <a:graphic>
          <a:graphicData uri="http://schemas.openxmlformats.org/presentationml/2006/ole">
            <p:oleObj spid="_x0000_s51202" name="Worksheet" r:id="rId3" imgW="8327858" imgH="4627265" progId="Excel.Sheet.8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dirty="0" smtClean="0"/>
              <a:t>شاخص کشوری مرگ مادری در 4 سال اخیر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با توجه به تحقیقات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،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 یکی از عوامل تاثیر گذار در مرگ مادری کاهش شاخص سزارین است، از راهکارهای کاهش سزارین ترویج زایمان طبیعی و ترویج زایمان فیزیولوژیک و همچنین اقدام به انجام زایمان بی درد داروئی و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غیر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 Yagut" pitchFamily="2" charset="-78"/>
                <a:ea typeface="Calibri" pitchFamily="34" charset="0"/>
                <a:cs typeface="B Nazanin" pitchFamily="2" charset="-78"/>
              </a:rPr>
              <a:t>دارویی می باشد اقدامات انجام شده در استان که در مراکز تحت پوشش  صورت می گیرد به شرح ذیل می باشند: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 Yagut" pitchFamily="2" charset="-78"/>
              <a:ea typeface="Calibri" pitchFamily="34" charset="0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584958"/>
          <a:ext cx="8763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999"/>
                <a:gridCol w="2884488"/>
                <a:gridCol w="2957513"/>
              </a:tblGrid>
              <a:tr h="359228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بی دردی غیر داروئی</a:t>
                      </a:r>
                      <a:endParaRPr kumimoji="0" lang="en-US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بی دردی داروئی</a:t>
                      </a:r>
                      <a:endParaRPr kumimoji="0" lang="en-US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بیمارستان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کمالی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حضرت علی(ع)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شهید باهنر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شریعتی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ثارالله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امام جعفر صادق(ع)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امام حسن مجتبی(ع)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حضرت زهرا(س)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البرز 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دی کلنیک هشتگرد 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امام خمینی(ره)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قائم(عج...)</a:t>
                      </a:r>
                      <a:endParaRPr lang="en-US" dirty="0"/>
                    </a:p>
                  </a:txBody>
                  <a:tcPr/>
                </a:tc>
              </a:tr>
              <a:tr h="359228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کسری </a:t>
                      </a:r>
                      <a:endParaRPr lang="en-US" dirty="0"/>
                    </a:p>
                  </a:txBody>
                  <a:tcPr>
                    <a:solidFill>
                      <a:srgbClr val="EC5A8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  <a:cs typeface="B Nazanin" pitchFamily="2" charset="-78"/>
              </a:rPr>
              <a:t>لیست مراکز </a:t>
            </a: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برگزار کننده</a:t>
            </a:r>
            <a:r>
              <a:rPr lang="ar-SA" sz="2400" b="1" dirty="0" smtClean="0">
                <a:solidFill>
                  <a:srgbClr val="C00000"/>
                </a:solidFill>
                <a:cs typeface="B Nazanin" pitchFamily="2" charset="-78"/>
              </a:rPr>
              <a:t> کلاسهای آمادگی برای زایمان جهت آموزش مادر و خانواده</a:t>
            </a:r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 آنها</a:t>
            </a:r>
            <a:endParaRPr lang="en-US" sz="2400" dirty="0">
              <a:solidFill>
                <a:srgbClr val="C00000"/>
              </a:solidFill>
              <a:cs typeface="B Nazani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219200"/>
          <a:ext cx="86868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09"/>
                <a:gridCol w="4397691"/>
              </a:tblGrid>
              <a:tr h="361406"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کلاس آموزشی آمادگی</a:t>
                      </a:r>
                      <a:r>
                        <a:rPr kumimoji="0" lang="fa-IR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برای زایمان</a:t>
                      </a:r>
                      <a:endParaRPr kumimoji="0" lang="en-US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بیمارستان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کمالی</a:t>
                      </a:r>
                      <a:endParaRPr lang="en-US" dirty="0"/>
                    </a:p>
                  </a:txBody>
                  <a:tcPr>
                    <a:solidFill>
                      <a:srgbClr val="E4E4E4"/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حضرت علی(ع)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شهید باهنر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شریعتی</a:t>
                      </a:r>
                      <a:endParaRPr lang="en-US" dirty="0"/>
                    </a:p>
                  </a:txBody>
                  <a:tcPr/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ثارالله</a:t>
                      </a:r>
                      <a:endParaRPr lang="en-US" dirty="0"/>
                    </a:p>
                  </a:txBody>
                  <a:tcPr>
                    <a:solidFill>
                      <a:srgbClr val="E4E4E4"/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امام جعفر صادق(ع)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امام حسن مجتبی(ع)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حضرت زهرا(س)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البرز </a:t>
                      </a:r>
                      <a:endParaRPr lang="en-US" dirty="0"/>
                    </a:p>
                  </a:txBody>
                  <a:tcPr>
                    <a:solidFill>
                      <a:srgbClr val="E4E4E4"/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دی کلنیک هشتگرد </a:t>
                      </a:r>
                      <a:endParaRPr lang="en-US" dirty="0"/>
                    </a:p>
                  </a:txBody>
                  <a:tcPr/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امام خمینی(ره)</a:t>
                      </a:r>
                      <a:endParaRPr lang="en-U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قائم(عج...)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S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کسری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81138"/>
          <a:ext cx="8610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dirty="0" smtClean="0">
                <a:solidFill>
                  <a:srgbClr val="C00000"/>
                </a:solidFill>
              </a:rPr>
              <a:t>مرگ مادر بر حسب علت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14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در صد شاخص مرگ مادر بر حسب مقطع فوت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481138"/>
          <a:ext cx="87630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dirty="0" smtClean="0">
                <a:solidFill>
                  <a:srgbClr val="C00000"/>
                </a:solidFill>
              </a:rPr>
              <a:t>مرگ بر  حسب نوع زایمان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dirty="0" smtClean="0">
                <a:solidFill>
                  <a:srgbClr val="C00000"/>
                </a:solidFill>
              </a:rPr>
              <a:t>شاخص مرگ مادری در استان البرز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mtClean="0">
                <a:solidFill>
                  <a:srgbClr val="C00000"/>
                </a:solidFill>
              </a:rPr>
              <a:t>مقایسه مرگهای مادری در چهارمقطع زمانی یکسان در سالهای 89 و 90و 91 و 92 در استان البرز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</a:rPr>
              <a:t>بررسی مقایسه ای گزارش و پیگیری مادران پرخطر در 6 ماهه دوم سال 90 وسال 91 و 6 ماهه اول سال 92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14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01762"/>
          </a:xfrm>
        </p:spPr>
        <p:txBody>
          <a:bodyPr>
            <a:no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</a:rPr>
              <a:t>پیگیری حضوری مادران پرخطر در سال 91 و 6 ماهه اول سال 92 توسط کارشناس امور مادران دانشگاه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3037</TotalTime>
  <Words>1562</Words>
  <Application>Microsoft Office PowerPoint</Application>
  <PresentationFormat>On-screen Show (4:3)</PresentationFormat>
  <Paragraphs>176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Concourse</vt:lpstr>
      <vt:lpstr>Worksheet</vt:lpstr>
      <vt:lpstr>Microsoft Office Excel 97-2003 Worksheet</vt:lpstr>
      <vt:lpstr>Slide 1</vt:lpstr>
      <vt:lpstr>Slide 2</vt:lpstr>
      <vt:lpstr>مرگ مادر بر حسب علت</vt:lpstr>
      <vt:lpstr>در صد شاخص مرگ مادر بر حسب مقطع فوت</vt:lpstr>
      <vt:lpstr>مرگ بر  حسب نوع زایمان</vt:lpstr>
      <vt:lpstr>شاخص مرگ مادری در استان البرز</vt:lpstr>
      <vt:lpstr>مقایسه مرگهای مادری در چهارمقطع زمانی یکسان در سالهای 89 و 90و 91 و 92 در استان البرز</vt:lpstr>
      <vt:lpstr>بررسی مقایسه ای گزارش و پیگیری مادران پرخطر در 6 ماهه دوم سال 90 وسال 91 و 6 ماهه اول سال 92 </vt:lpstr>
      <vt:lpstr>پیگیری حضوری مادران پرخطر در سال 91 و 6 ماهه اول سال 92 توسط کارشناس امور مادران دانشگاه</vt:lpstr>
      <vt:lpstr>شاخص کشوری مرگ مادری در 4 سال اخیر</vt:lpstr>
      <vt:lpstr>بررسی مقایسه ای سزارین و زایمان طبیعی به تفکیک  مراکز دولتی و خصوصی و تامین اجتماعی در سال 1390</vt:lpstr>
      <vt:lpstr>بررسی مقایسه ای سزارین و زایمان طبیعی به تفکیک مراکز دولتی و خصوصی و تامین اجتماعی در سال 1391</vt:lpstr>
      <vt:lpstr>بررسی مقایسه ای سزارین و زایمان طبیعی به تفکیک مراکز دولتی و خصوصی و تامین اجتماعی در 5ماه اول سال 1392</vt:lpstr>
      <vt:lpstr>بررسی مقایسه ای شاخص سزارین در 3سال اخیر</vt:lpstr>
      <vt:lpstr>اقدامات انجام شده در راستای کاهش مرگ مادری در طی دوره زمانی دو ساله</vt:lpstr>
      <vt:lpstr>اقدامات انجام شده در راستای کاهش مرگ مادری در طی دوره زمانی دو ساله</vt:lpstr>
      <vt:lpstr>Slide 17</vt:lpstr>
      <vt:lpstr>اقدامات انجام شده در راستای کاهش مرگ مادری در طی دوره زمانی دو ساله</vt:lpstr>
      <vt:lpstr>اقدامات انجام شده در راستای کاهش مرگ مادری در طی دوره زمانی دو ساله</vt:lpstr>
      <vt:lpstr>اقدامات انجام شده در راستای کاهش مرگ مادری در طی دوره زمانی دو ساله</vt:lpstr>
      <vt:lpstr>Slide 21</vt:lpstr>
      <vt:lpstr>Slide 22</vt:lpstr>
      <vt:lpstr>Slide 23</vt:lpstr>
      <vt:lpstr>Slide 24</vt:lpstr>
      <vt:lpstr>Slide 25</vt:lpstr>
      <vt:lpstr>Slide 26</vt:lpstr>
      <vt:lpstr>شاخص کشوری مرگ مادری در 4 سال اخیر</vt:lpstr>
      <vt:lpstr>Slide 28</vt:lpstr>
      <vt:lpstr>Slide 29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نظام کشوری مراقبت مرگ مادری</dc:title>
  <dc:creator>*</dc:creator>
  <cp:lastModifiedBy>Administrator</cp:lastModifiedBy>
  <cp:revision>482</cp:revision>
  <dcterms:created xsi:type="dcterms:W3CDTF">2007-10-14T13:48:22Z</dcterms:created>
  <dcterms:modified xsi:type="dcterms:W3CDTF">2013-11-19T09:52:42Z</dcterms:modified>
</cp:coreProperties>
</file>